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74" r:id="rId4"/>
    <p:sldId id="275" r:id="rId5"/>
    <p:sldId id="257" r:id="rId6"/>
    <p:sldId id="258" r:id="rId7"/>
    <p:sldId id="259" r:id="rId8"/>
    <p:sldId id="260" r:id="rId9"/>
    <p:sldId id="261" r:id="rId10"/>
    <p:sldId id="262" r:id="rId11"/>
    <p:sldId id="276" r:id="rId12"/>
    <p:sldId id="277" r:id="rId13"/>
    <p:sldId id="265" r:id="rId14"/>
    <p:sldId id="266" r:id="rId15"/>
    <p:sldId id="267" r:id="rId16"/>
    <p:sldId id="264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MX" sz="9600" dirty="0" smtClean="0"/>
              <a:t>Presentación</a:t>
            </a:r>
            <a:endParaRPr lang="es-MX" sz="9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MX" sz="4400" dirty="0" smtClean="0"/>
              <a:t>TAE de Programación Web</a:t>
            </a:r>
          </a:p>
          <a:p>
            <a:r>
              <a:rPr lang="es-MX" sz="4400" dirty="0" smtClean="0"/>
              <a:t>Escuela Preparatoria #12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184651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Programación Web II</a:t>
            </a:r>
            <a:endParaRPr lang="es-MX" dirty="0"/>
          </a:p>
        </p:txBody>
      </p:sp>
      <p:pic>
        <p:nvPicPr>
          <p:cNvPr id="6146" name="Picture 2" descr="Resultado de imagen para sitios web dinamic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014" y="2097088"/>
            <a:ext cx="8656795" cy="412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142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Programación Web II</a:t>
            </a:r>
            <a:endParaRPr lang="es-MX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000995"/>
              </p:ext>
            </p:extLst>
          </p:nvPr>
        </p:nvGraphicFramePr>
        <p:xfrm>
          <a:off x="1141413" y="2097088"/>
          <a:ext cx="990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  <a:gridCol w="1981200"/>
                <a:gridCol w="1981200"/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Departamento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Horas de Teoría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Horas de Práctica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Total de Horas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Valor de Créditos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/>
                        <a:t>Sociotecnología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14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43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57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850340"/>
              </p:ext>
            </p:extLst>
          </p:nvPr>
        </p:nvGraphicFramePr>
        <p:xfrm>
          <a:off x="1141413" y="3105515"/>
          <a:ext cx="9905998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5998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PRESENTACIÓN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sz="2400" dirty="0" smtClean="0"/>
                        <a:t>La unidad de aprendizaje de Programación web II, permite desarrollar en el estudiante aquellas competencias para manejar la información de manera pertinente y crear diseños web eficientes y funcionales permitiéndole buscar soluciones a través de las nuevas tecnologías a los problemas que le presenta el mundo actual, así mismo le permite la creación de sitios dinámicos en Internet</a:t>
                      </a:r>
                    </a:p>
                    <a:p>
                      <a:pPr algn="just"/>
                      <a:r>
                        <a:rPr lang="es-MX" sz="2400" dirty="0" smtClean="0"/>
                        <a:t>mediante la utilización de Sistemas de Gestión de Contenido (CMS) innovadores.</a:t>
                      </a:r>
                      <a:endParaRPr lang="es-MX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624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5000">
        <p:random/>
      </p:transition>
    </mc:Choice>
    <mc:Fallback>
      <p:transition spd="slow" advTm="2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Programación Web II</a:t>
            </a:r>
            <a:endParaRPr lang="es-MX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796527"/>
              </p:ext>
            </p:extLst>
          </p:nvPr>
        </p:nvGraphicFramePr>
        <p:xfrm>
          <a:off x="1141413" y="2097088"/>
          <a:ext cx="9905998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5998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dirty="0" smtClean="0"/>
                        <a:t>PROPÓSITO DEL CURSO</a:t>
                      </a:r>
                      <a:r>
                        <a:rPr lang="es-MX" baseline="0" dirty="0" smtClean="0"/>
                        <a:t> (OBJETIVO GENERAL)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sz="3600" dirty="0" smtClean="0"/>
                        <a:t>Crear, desarrollar y administrar sitios web dinámicos mediante sistemas de gestión de contenidos para la difusión de productos y servicios, en beneficio del desarrollo personal y profesional.</a:t>
                      </a:r>
                      <a:endParaRPr lang="es-MX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391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0">
        <p:random/>
      </p:transition>
    </mc:Choice>
    <mc:Fallback>
      <p:transition spd="slow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Alojamientos Web</a:t>
            </a:r>
            <a:endParaRPr lang="es-MX" dirty="0"/>
          </a:p>
        </p:txBody>
      </p:sp>
      <p:pic>
        <p:nvPicPr>
          <p:cNvPr id="7170" name="Picture 2" descr="Resultado de imagen para alojamiento we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799" y="2097088"/>
            <a:ext cx="8001226" cy="424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656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Dominios y Subdominios</a:t>
            </a:r>
            <a:endParaRPr lang="es-MX" dirty="0"/>
          </a:p>
        </p:txBody>
      </p:sp>
      <p:pic>
        <p:nvPicPr>
          <p:cNvPr id="8194" name="Picture 2" descr="Resultado de imagen para dominios we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741" y="2097088"/>
            <a:ext cx="8523342" cy="426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n para dominios 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169" y="2097088"/>
            <a:ext cx="7572485" cy="426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111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random/>
      </p:transition>
    </mc:Choice>
    <mc:Fallback>
      <p:transition spd="slow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Bases de Datos</a:t>
            </a:r>
            <a:endParaRPr lang="es-MX" dirty="0"/>
          </a:p>
        </p:txBody>
      </p:sp>
      <p:pic>
        <p:nvPicPr>
          <p:cNvPr id="9218" name="Picture 2" descr="Resultado de imagen para bases de dat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011" y="2097088"/>
            <a:ext cx="8214801" cy="425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sultado de imagen para bases de da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015" y="2097088"/>
            <a:ext cx="7628792" cy="425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415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random/>
      </p:transition>
    </mc:Choice>
    <mc:Fallback>
      <p:transition spd="slow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Sistemas de Gestión de Contenido</a:t>
            </a:r>
            <a:endParaRPr lang="es-MX" dirty="0"/>
          </a:p>
        </p:txBody>
      </p:sp>
      <p:pic>
        <p:nvPicPr>
          <p:cNvPr id="10242" name="Picture 2" descr="Resultado de imagen para content management syste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54" y="2097088"/>
            <a:ext cx="7032716" cy="421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sultado de imagen para content management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72" y="2097088"/>
            <a:ext cx="10937279" cy="421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780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random/>
      </p:transition>
    </mc:Choice>
    <mc:Fallback>
      <p:transition spd="slow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Sitios Web Dinámicos</a:t>
            </a:r>
            <a:endParaRPr lang="es-MX" dirty="0"/>
          </a:p>
        </p:txBody>
      </p:sp>
      <p:pic>
        <p:nvPicPr>
          <p:cNvPr id="11266" name="Picture 2" descr="Resultado de imagen para sitios web dinamic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267" y="2097088"/>
            <a:ext cx="9394289" cy="428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58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Sitios Web Dinámicos (Usuarios)</a:t>
            </a:r>
            <a:endParaRPr lang="es-MX" dirty="0"/>
          </a:p>
        </p:txBody>
      </p:sp>
      <p:pic>
        <p:nvPicPr>
          <p:cNvPr id="12290" name="Picture 2" descr="Resultado de imagen para content management syste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661" y="2097088"/>
            <a:ext cx="8959502" cy="433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707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Sitios Web Dinámicos (Secciones)</a:t>
            </a:r>
            <a:endParaRPr lang="es-MX" dirty="0"/>
          </a:p>
        </p:txBody>
      </p:sp>
      <p:pic>
        <p:nvPicPr>
          <p:cNvPr id="13314" name="Picture 2" descr="Imagen relaciona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882" y="2097088"/>
            <a:ext cx="7469059" cy="423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150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Programación Web I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83" y="2097088"/>
            <a:ext cx="6922857" cy="4114242"/>
          </a:xfrm>
        </p:spPr>
      </p:pic>
    </p:spTree>
    <p:extLst>
      <p:ext uri="{BB962C8B-B14F-4D97-AF65-F5344CB8AC3E}">
        <p14:creationId xmlns:p14="http://schemas.microsoft.com/office/powerpoint/2010/main" val="3944750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Sitios Web Dinámicos (Contenidos)</a:t>
            </a:r>
            <a:endParaRPr lang="es-MX" dirty="0"/>
          </a:p>
        </p:txBody>
      </p:sp>
      <p:pic>
        <p:nvPicPr>
          <p:cNvPr id="14338" name="Picture 2" descr="Imagen relaciona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689" y="2097088"/>
            <a:ext cx="5363445" cy="431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360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Sitios Web Dinámicos (Plantillas)</a:t>
            </a:r>
            <a:endParaRPr lang="es-MX" dirty="0"/>
          </a:p>
        </p:txBody>
      </p:sp>
      <p:pic>
        <p:nvPicPr>
          <p:cNvPr id="15362" name="Picture 2" descr="Resultado de imagen para cms templat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08" y="2097088"/>
            <a:ext cx="8612008" cy="420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375" y="2097087"/>
            <a:ext cx="6570072" cy="420911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051" y="2097088"/>
            <a:ext cx="5800721" cy="420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18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0">
        <p:random/>
      </p:transition>
    </mc:Choice>
    <mc:Fallback>
      <p:transition spd="slow" advTm="2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9621893" cy="2387600"/>
          </a:xfrm>
        </p:spPr>
        <p:txBody>
          <a:bodyPr>
            <a:noAutofit/>
          </a:bodyPr>
          <a:lstStyle/>
          <a:p>
            <a:r>
              <a:rPr lang="es-MX" sz="6600" dirty="0" smtClean="0"/>
              <a:t>Fin de la Presentación</a:t>
            </a:r>
            <a:endParaRPr lang="es-MX" sz="6600" dirty="0"/>
          </a:p>
        </p:txBody>
      </p:sp>
      <p:sp>
        <p:nvSpPr>
          <p:cNvPr id="5" name="Marcador de texto 4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9621893" cy="1655762"/>
          </a:xfrm>
        </p:spPr>
        <p:txBody>
          <a:bodyPr>
            <a:noAutofit/>
          </a:bodyPr>
          <a:lstStyle/>
          <a:p>
            <a:r>
              <a:rPr lang="es-MX" sz="4000" dirty="0" smtClean="0"/>
              <a:t>TAE </a:t>
            </a:r>
            <a:r>
              <a:rPr lang="es-MX" sz="4400" dirty="0" smtClean="0"/>
              <a:t>de</a:t>
            </a:r>
            <a:r>
              <a:rPr lang="es-MX" sz="4000" dirty="0" smtClean="0"/>
              <a:t> Programación Web</a:t>
            </a:r>
          </a:p>
          <a:p>
            <a:r>
              <a:rPr lang="es-MX" sz="4000" dirty="0" smtClean="0"/>
              <a:t>Escuela Preparatoria #12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320169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Programación Web I</a:t>
            </a:r>
            <a:endParaRPr lang="es-MX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000995"/>
              </p:ext>
            </p:extLst>
          </p:nvPr>
        </p:nvGraphicFramePr>
        <p:xfrm>
          <a:off x="1141413" y="2097088"/>
          <a:ext cx="990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  <a:gridCol w="1981200"/>
                <a:gridCol w="1981200"/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Departamento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Horas de Teoría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Horas de Práctica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Total de Horas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Valor de Créditos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/>
                        <a:t>Sociotecnología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14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43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57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134533"/>
              </p:ext>
            </p:extLst>
          </p:nvPr>
        </p:nvGraphicFramePr>
        <p:xfrm>
          <a:off x="1141413" y="3105515"/>
          <a:ext cx="9905998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5998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PRESENTACION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sz="2400" dirty="0" smtClean="0"/>
                        <a:t>La unidad de aprendizaje de Programación web I, permite desarrollar en el estudiante aquellas competencias para manejar la información de manera pertinente y crear diseños web eficientes y funcionales permitiéndole buscar soluciones a través de las nuevas tecnologías a los problemas que le presenta el mundo actual, así mismo le permite la creación de sitios dinámicos en Internet mediante la utilización del lenguaje HTML y entornos gráficos para diseño de páginas web.</a:t>
                      </a:r>
                      <a:endParaRPr lang="es-MX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716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5000">
        <p:random/>
      </p:transition>
    </mc:Choice>
    <mc:Fallback>
      <p:transition spd="slow" advTm="2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Programación Web I</a:t>
            </a:r>
            <a:endParaRPr lang="es-MX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180415"/>
              </p:ext>
            </p:extLst>
          </p:nvPr>
        </p:nvGraphicFramePr>
        <p:xfrm>
          <a:off x="1141413" y="2097088"/>
          <a:ext cx="9905998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5998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dirty="0" smtClean="0"/>
                        <a:t>PROPÓSITO DEL CURSO</a:t>
                      </a:r>
                      <a:r>
                        <a:rPr lang="es-MX" baseline="0" dirty="0" smtClean="0"/>
                        <a:t> (OBJETIVO GENERAL)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sz="3600" dirty="0" smtClean="0"/>
                        <a:t>Crear, desarrollar y administrar sitios web mediante la utilización del lenguaje HTML y entornos gráficos para diseño de páginas web que le permitan la difusión de contenidos, productos y servicios en beneficio de su desarrollo personal y profesional.</a:t>
                      </a:r>
                      <a:endParaRPr lang="es-MX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508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0">
        <p:random/>
      </p:transition>
    </mc:Choice>
    <mc:Fallback>
      <p:transition spd="slow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Crea diseños Web</a:t>
            </a:r>
            <a:endParaRPr lang="es-MX" dirty="0"/>
          </a:p>
        </p:txBody>
      </p:sp>
      <p:pic>
        <p:nvPicPr>
          <p:cNvPr id="1026" name="Picture 2" descr="Resultado de imagen para etiquetas HT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60" y="2097088"/>
            <a:ext cx="7172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documentos estructurad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37" y="2159000"/>
            <a:ext cx="7620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multim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872" y="3575658"/>
            <a:ext cx="59055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hipervincul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469" y="3575658"/>
            <a:ext cx="5215468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392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0">
        <p:random/>
      </p:transition>
    </mc:Choice>
    <mc:Fallback>
      <p:transition spd="slow" advTm="2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Usa Nuevas Tecnologías</a:t>
            </a:r>
            <a:endParaRPr lang="es-MX" dirty="0"/>
          </a:p>
        </p:txBody>
      </p:sp>
      <p:pic>
        <p:nvPicPr>
          <p:cNvPr id="2050" name="Picture 2" descr="Resultado de imagen para nuevas tecnologias we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158" y="1733147"/>
            <a:ext cx="6598508" cy="495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c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00" y="1733147"/>
            <a:ext cx="57150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925" y="3654737"/>
            <a:ext cx="4229486" cy="303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143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random/>
      </p:transition>
    </mc:Choice>
    <mc:Fallback>
      <p:transition spd="slow" advTm="1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Crea Sitios Web Dinámicos</a:t>
            </a:r>
            <a:endParaRPr lang="es-MX" dirty="0"/>
          </a:p>
        </p:txBody>
      </p:sp>
      <p:pic>
        <p:nvPicPr>
          <p:cNvPr id="3074" name="Picture 2" descr="Resultado de imagen para sitios web dinamic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383" y="1659374"/>
            <a:ext cx="5892058" cy="504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947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random/>
      </p:transition>
    </mc:Choice>
    <mc:Fallback>
      <p:transition spd="slow" advTm="8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Lenguaje HTML</a:t>
            </a:r>
            <a:endParaRPr lang="es-MX" dirty="0"/>
          </a:p>
        </p:txBody>
      </p:sp>
      <p:pic>
        <p:nvPicPr>
          <p:cNvPr id="4098" name="Picture 2" descr="Imagen relaciona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428" y="1677100"/>
            <a:ext cx="9223967" cy="497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010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random/>
      </p:transition>
    </mc:Choice>
    <mc:Fallback>
      <p:transition spd="slow" advTm="8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Entornos Gráficos para</a:t>
            </a:r>
            <a:br>
              <a:rPr lang="es-MX" dirty="0" smtClean="0"/>
            </a:br>
            <a:r>
              <a:rPr lang="es-MX" dirty="0" smtClean="0"/>
              <a:t>Diseño de Páginas Web</a:t>
            </a:r>
            <a:endParaRPr lang="es-MX" dirty="0"/>
          </a:p>
        </p:txBody>
      </p:sp>
      <p:pic>
        <p:nvPicPr>
          <p:cNvPr id="5122" name="Picture 2" descr="Imagen relaciona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873" y="1969330"/>
            <a:ext cx="6685078" cy="476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981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random/>
      </p:transition>
    </mc:Choice>
    <mc:Fallback>
      <p:transition spd="slow" advTm="8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2904</TotalTime>
  <Words>366</Words>
  <Application>Microsoft Office PowerPoint</Application>
  <PresentationFormat>Panorámica</PresentationFormat>
  <Paragraphs>55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Tw Cen MT</vt:lpstr>
      <vt:lpstr>Circuito</vt:lpstr>
      <vt:lpstr>Presentación</vt:lpstr>
      <vt:lpstr>Programación Web I</vt:lpstr>
      <vt:lpstr>Programación Web I</vt:lpstr>
      <vt:lpstr>Programación Web I</vt:lpstr>
      <vt:lpstr>Crea diseños Web</vt:lpstr>
      <vt:lpstr>Usa Nuevas Tecnologías</vt:lpstr>
      <vt:lpstr>Crea Sitios Web Dinámicos</vt:lpstr>
      <vt:lpstr>Lenguaje HTML</vt:lpstr>
      <vt:lpstr>Entornos Gráficos para Diseño de Páginas Web</vt:lpstr>
      <vt:lpstr>Programación Web II</vt:lpstr>
      <vt:lpstr>Programación Web II</vt:lpstr>
      <vt:lpstr>Programación Web II</vt:lpstr>
      <vt:lpstr>Alojamientos Web</vt:lpstr>
      <vt:lpstr>Dominios y Subdominios</vt:lpstr>
      <vt:lpstr>Bases de Datos</vt:lpstr>
      <vt:lpstr>Sistemas de Gestión de Contenido</vt:lpstr>
      <vt:lpstr>Sitios Web Dinámicos</vt:lpstr>
      <vt:lpstr>Sitios Web Dinámicos (Usuarios)</vt:lpstr>
      <vt:lpstr>Sitios Web Dinámicos (Secciones)</vt:lpstr>
      <vt:lpstr>Sitios Web Dinámicos (Contenidos)</vt:lpstr>
      <vt:lpstr>Sitios Web Dinámicos (Plantillas)</vt:lpstr>
      <vt:lpstr>Fin de la Presentación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TAE DE PROGRAMACION WEB</dc:title>
  <dc:creator>Jose de Jesus Gutierrez Martinez</dc:creator>
  <cp:lastModifiedBy>Jose de Jesus Gutierrez Martinez</cp:lastModifiedBy>
  <cp:revision>6</cp:revision>
  <dcterms:created xsi:type="dcterms:W3CDTF">2019-03-23T00:02:34Z</dcterms:created>
  <dcterms:modified xsi:type="dcterms:W3CDTF">2019-03-25T00:27:02Z</dcterms:modified>
</cp:coreProperties>
</file>